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75" r:id="rId3"/>
    <p:sldId id="279" r:id="rId4"/>
    <p:sldId id="267" r:id="rId5"/>
    <p:sldId id="276" r:id="rId6"/>
    <p:sldId id="283" r:id="rId7"/>
    <p:sldId id="281" r:id="rId8"/>
    <p:sldId id="282" r:id="rId9"/>
    <p:sldId id="287" r:id="rId10"/>
    <p:sldId id="278" r:id="rId11"/>
    <p:sldId id="285" r:id="rId12"/>
    <p:sldId id="284" r:id="rId13"/>
    <p:sldId id="265" r:id="rId14"/>
    <p:sldId id="277" r:id="rId15"/>
    <p:sldId id="286" r:id="rId16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6" autoAdjust="0"/>
    <p:restoredTop sz="94660"/>
  </p:normalViewPr>
  <p:slideViewPr>
    <p:cSldViewPr>
      <p:cViewPr>
        <p:scale>
          <a:sx n="46" d="100"/>
          <a:sy n="46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arChart>
        <c:barDir val="col"/>
        <c:grouping val="stacked"/>
        <c:ser>
          <c:idx val="0"/>
          <c:order val="0"/>
          <c:tx>
            <c:strRef>
              <c:f>Foglio1!$B$1</c:f>
              <c:strCache>
                <c:ptCount val="1"/>
                <c:pt idx="0">
                  <c:v>Cons. MI</c:v>
                </c:pt>
              </c:strCache>
            </c:strRef>
          </c:tx>
          <c:cat>
            <c:numRef>
              <c:f>Foglio1!$A$2:$A$4</c:f>
              <c:numCache>
                <c:formatCode>General</c:formatCode>
                <c:ptCount val="3"/>
                <c:pt idx="0">
                  <c:v>2001</c:v>
                </c:pt>
                <c:pt idx="1">
                  <c:v>2007</c:v>
                </c:pt>
                <c:pt idx="2">
                  <c:v>2011</c:v>
                </c:pt>
              </c:numCache>
            </c:numRef>
          </c:cat>
          <c:val>
            <c:numRef>
              <c:f>Foglio1!$B$2:$B$4</c:f>
              <c:numCache>
                <c:formatCode>General</c:formatCode>
                <c:ptCount val="3"/>
                <c:pt idx="0">
                  <c:v>9705</c:v>
                </c:pt>
                <c:pt idx="1">
                  <c:v>11510</c:v>
                </c:pt>
                <c:pt idx="2">
                  <c:v>11040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Ristrutt.</c:v>
                </c:pt>
              </c:strCache>
            </c:strRef>
          </c:tx>
          <c:cat>
            <c:numRef>
              <c:f>Foglio1!$A$2:$A$4</c:f>
              <c:numCache>
                <c:formatCode>General</c:formatCode>
                <c:ptCount val="3"/>
                <c:pt idx="0">
                  <c:v>2001</c:v>
                </c:pt>
                <c:pt idx="1">
                  <c:v>2007</c:v>
                </c:pt>
                <c:pt idx="2">
                  <c:v>2011</c:v>
                </c:pt>
              </c:numCache>
            </c:numRef>
          </c:cat>
          <c:val>
            <c:numRef>
              <c:f>Foglio1!$C$2:$C$4</c:f>
              <c:numCache>
                <c:formatCode>General</c:formatCode>
                <c:ptCount val="3"/>
                <c:pt idx="0">
                  <c:v>1802</c:v>
                </c:pt>
                <c:pt idx="1">
                  <c:v>2779</c:v>
                </c:pt>
                <c:pt idx="2">
                  <c:v>3265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Crisi</c:v>
                </c:pt>
              </c:strCache>
            </c:strRef>
          </c:tx>
          <c:cat>
            <c:numRef>
              <c:f>Foglio1!$A$2:$A$4</c:f>
              <c:numCache>
                <c:formatCode>General</c:formatCode>
                <c:ptCount val="3"/>
                <c:pt idx="0">
                  <c:v>2001</c:v>
                </c:pt>
                <c:pt idx="1">
                  <c:v>2007</c:v>
                </c:pt>
                <c:pt idx="2">
                  <c:v>2011</c:v>
                </c:pt>
              </c:numCache>
            </c:numRef>
          </c:cat>
          <c:val>
            <c:numRef>
              <c:f>Foglio1!$D$2:$D$4</c:f>
              <c:numCache>
                <c:formatCode>General</c:formatCode>
                <c:ptCount val="3"/>
                <c:pt idx="0">
                  <c:v>2648</c:v>
                </c:pt>
                <c:pt idx="1">
                  <c:v>2256</c:v>
                </c:pt>
                <c:pt idx="2">
                  <c:v>2598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Esp/Sviluppo</c:v>
                </c:pt>
              </c:strCache>
            </c:strRef>
          </c:tx>
          <c:cat>
            <c:numRef>
              <c:f>Foglio1!$A$2:$A$4</c:f>
              <c:numCache>
                <c:formatCode>General</c:formatCode>
                <c:ptCount val="3"/>
                <c:pt idx="0">
                  <c:v>2001</c:v>
                </c:pt>
                <c:pt idx="1">
                  <c:v>2007</c:v>
                </c:pt>
                <c:pt idx="2">
                  <c:v>2011</c:v>
                </c:pt>
              </c:numCache>
            </c:numRef>
          </c:cat>
          <c:val>
            <c:numRef>
              <c:f>Foglio1!$E$2:$E$4</c:f>
              <c:numCache>
                <c:formatCode>General</c:formatCode>
                <c:ptCount val="3"/>
                <c:pt idx="0">
                  <c:v>3734</c:v>
                </c:pt>
                <c:pt idx="1">
                  <c:v>4557</c:v>
                </c:pt>
                <c:pt idx="2">
                  <c:v>6588</c:v>
                </c:pt>
              </c:numCache>
            </c:numRef>
          </c:val>
        </c:ser>
        <c:overlap val="100"/>
        <c:axId val="57350784"/>
        <c:axId val="57364864"/>
      </c:barChart>
      <c:catAx>
        <c:axId val="573507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57364864"/>
        <c:crosses val="autoZero"/>
        <c:auto val="1"/>
        <c:lblAlgn val="ctr"/>
        <c:lblOffset val="100"/>
      </c:catAx>
      <c:valAx>
        <c:axId val="57364864"/>
        <c:scaling>
          <c:orientation val="minMax"/>
          <c:max val="80000"/>
        </c:scaling>
        <c:axPos val="l"/>
        <c:majorGridlines/>
        <c:numFmt formatCode="General" sourceLinked="1"/>
        <c:tickLblPos val="none"/>
        <c:txPr>
          <a:bodyPr/>
          <a:lstStyle/>
          <a:p>
            <a:pPr>
              <a:defRPr lang="en-GB"/>
            </a:pPr>
            <a:endParaRPr lang="it-IT"/>
          </a:p>
        </c:txPr>
        <c:crossAx val="57350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530457071368862"/>
          <c:y val="2.2433590314600647E-2"/>
          <c:w val="0.33823457237125493"/>
          <c:h val="0.25493666328939524"/>
        </c:manualLayout>
      </c:layout>
      <c:txPr>
        <a:bodyPr/>
        <a:lstStyle/>
        <a:p>
          <a:pPr>
            <a:defRPr lang="en-GB" sz="1600"/>
          </a:pPr>
          <a:endParaRPr lang="it-IT"/>
        </a:p>
      </c:txPr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arChart>
        <c:barDir val="col"/>
        <c:grouping val="stacked"/>
        <c:ser>
          <c:idx val="0"/>
          <c:order val="0"/>
          <c:tx>
            <c:strRef>
              <c:f>Foglio1!$B$1</c:f>
              <c:strCache>
                <c:ptCount val="1"/>
                <c:pt idx="0">
                  <c:v>Cons. MI</c:v>
                </c:pt>
              </c:strCache>
            </c:strRef>
          </c:tx>
          <c:cat>
            <c:numRef>
              <c:f>Foglio1!$A$2:$A$4</c:f>
              <c:numCache>
                <c:formatCode>General</c:formatCode>
                <c:ptCount val="3"/>
                <c:pt idx="0">
                  <c:v>2001</c:v>
                </c:pt>
                <c:pt idx="1">
                  <c:v>2007</c:v>
                </c:pt>
                <c:pt idx="2">
                  <c:v>2011</c:v>
                </c:pt>
              </c:numCache>
            </c:num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24651</c:v>
                </c:pt>
                <c:pt idx="1">
                  <c:v>31794</c:v>
                </c:pt>
                <c:pt idx="2">
                  <c:v>30578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Ristrutt.</c:v>
                </c:pt>
              </c:strCache>
            </c:strRef>
          </c:tx>
          <c:cat>
            <c:numRef>
              <c:f>Foglio1!$A$2:$A$4</c:f>
              <c:numCache>
                <c:formatCode>General</c:formatCode>
                <c:ptCount val="3"/>
                <c:pt idx="0">
                  <c:v>2001</c:v>
                </c:pt>
                <c:pt idx="1">
                  <c:v>2007</c:v>
                </c:pt>
                <c:pt idx="2">
                  <c:v>2011</c:v>
                </c:pt>
              </c:numCache>
            </c:numRef>
          </c:cat>
          <c:val>
            <c:numRef>
              <c:f>Foglio1!$C$2:$C$4</c:f>
              <c:numCache>
                <c:formatCode>General</c:formatCode>
                <c:ptCount val="3"/>
                <c:pt idx="0">
                  <c:v>17626</c:v>
                </c:pt>
                <c:pt idx="1">
                  <c:v>19986</c:v>
                </c:pt>
                <c:pt idx="2">
                  <c:v>18992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Crisi</c:v>
                </c:pt>
              </c:strCache>
            </c:strRef>
          </c:tx>
          <c:cat>
            <c:numRef>
              <c:f>Foglio1!$A$2:$A$4</c:f>
              <c:numCache>
                <c:formatCode>General</c:formatCode>
                <c:ptCount val="3"/>
                <c:pt idx="0">
                  <c:v>2001</c:v>
                </c:pt>
                <c:pt idx="1">
                  <c:v>2007</c:v>
                </c:pt>
                <c:pt idx="2">
                  <c:v>2011</c:v>
                </c:pt>
              </c:numCache>
            </c:numRef>
          </c:cat>
          <c:val>
            <c:numRef>
              <c:f>Foglio1!$D$2:$D$4</c:f>
              <c:numCache>
                <c:formatCode>General</c:formatCode>
                <c:ptCount val="3"/>
                <c:pt idx="0">
                  <c:v>20217</c:v>
                </c:pt>
                <c:pt idx="1">
                  <c:v>15368</c:v>
                </c:pt>
                <c:pt idx="2">
                  <c:v>13613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Esp/Sviluppo</c:v>
                </c:pt>
              </c:strCache>
            </c:strRef>
          </c:tx>
          <c:cat>
            <c:numRef>
              <c:f>Foglio1!$A$2:$A$4</c:f>
              <c:numCache>
                <c:formatCode>General</c:formatCode>
                <c:ptCount val="3"/>
                <c:pt idx="0">
                  <c:v>2001</c:v>
                </c:pt>
                <c:pt idx="1">
                  <c:v>2007</c:v>
                </c:pt>
                <c:pt idx="2">
                  <c:v>2011</c:v>
                </c:pt>
              </c:numCache>
            </c:numRef>
          </c:cat>
          <c:val>
            <c:numRef>
              <c:f>Foglio1!$E$2:$E$4</c:f>
              <c:numCache>
                <c:formatCode>General</c:formatCode>
                <c:ptCount val="3"/>
                <c:pt idx="0">
                  <c:v>5901</c:v>
                </c:pt>
                <c:pt idx="1">
                  <c:v>8169</c:v>
                </c:pt>
                <c:pt idx="2">
                  <c:v>6263</c:v>
                </c:pt>
              </c:numCache>
            </c:numRef>
          </c:val>
        </c:ser>
        <c:overlap val="100"/>
        <c:axId val="57407360"/>
        <c:axId val="57408896"/>
      </c:barChart>
      <c:catAx>
        <c:axId val="574073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57408896"/>
        <c:crosses val="autoZero"/>
        <c:auto val="1"/>
        <c:lblAlgn val="ctr"/>
        <c:lblOffset val="100"/>
      </c:catAx>
      <c:valAx>
        <c:axId val="574088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574073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CB670FD-7BA1-43CC-8C85-324A5E015253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C17967C-DE70-4763-ADA4-0E43BC8DF82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A8FD-0900-4525-B5A5-40DE9159EE16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FB67-0217-49FC-BC47-E2C8279B98A6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D84-BC46-4AEC-A098-72B0BE619777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14091"/>
            <a:ext cx="8307692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182880" bIns="44382" numCol="1" anchor="t" anchorCtr="0" compatLnSpc="1">
            <a:prstTxWarp prst="textNoShape">
              <a:avLst/>
            </a:prstTxWarp>
          </a:bodyPr>
          <a:lstStyle>
            <a:lvl1pPr algn="l">
              <a:defRPr lang="en-US" sz="20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419100" y="1017588"/>
            <a:ext cx="8307692" cy="5292000"/>
          </a:xfrm>
          <a:noFill/>
        </p:spPr>
        <p:txBody>
          <a:bodyPr/>
          <a:lstStyle>
            <a:lvl1pPr algn="l">
              <a:defRPr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419100" y="709390"/>
            <a:ext cx="8307692" cy="28800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ctr" anchorCtr="0" compatLnSpc="1">
            <a:prstTxWarp prst="textNoShape">
              <a:avLst/>
            </a:prstTxWarp>
          </a:bodyPr>
          <a:lstStyle>
            <a:lvl1pPr>
              <a:tabLst>
                <a:tab pos="8786813" algn="r"/>
              </a:tabLst>
              <a:def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pPr marL="342900" marR="0" lvl="0" indent="-342900" algn="just" defTabSz="887413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SzTx/>
              <a:buFont typeface="Wingdings 2" pitchFamily="18" charset="2"/>
              <a:buNone/>
              <a:tabLst>
                <a:tab pos="8791575" algn="r"/>
              </a:tabLst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s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19099" y="214091"/>
            <a:ext cx="8307692" cy="4794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764" tIns="44382" rIns="182880" bIns="44382" numCol="1" anchor="t" anchorCtr="0" compatLnSpc="1">
            <a:prstTxWarp prst="textNoShape">
              <a:avLst/>
            </a:prstTxWarp>
          </a:bodyPr>
          <a:lstStyle>
            <a:lvl1pPr algn="l">
              <a:defRPr lang="en-US" sz="20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 defTabSz="914400" rtl="0" eaLnBrk="1" latinLnBrk="0" hangingPunct="1">
              <a:spcBef>
                <a:spcPct val="0"/>
              </a:spcBef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19099" y="1011357"/>
            <a:ext cx="3987692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8764" tIns="44382" rIns="182880" bIns="44382" numCol="1" anchor="t" anchorCtr="0" compatLnSpc="1">
            <a:prstTxWarp prst="textNoShape">
              <a:avLst/>
            </a:prstTxWarp>
          </a:bodyPr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just" defTabSz="8874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8674" y="1011357"/>
            <a:ext cx="3987692" cy="414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tIns="44382" rIns="182880" bIns="44382"/>
          <a:lstStyle>
            <a:lvl1pPr marL="0" indent="0" algn="l" defTabSz="887413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Font typeface="Marlett" pitchFamily="2" charset="2"/>
              <a:buNone/>
              <a:defRPr lang="en-US" sz="1300" b="1" kern="120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5"/>
          </p:nvPr>
        </p:nvSpPr>
        <p:spPr>
          <a:xfrm>
            <a:off x="419099" y="1454151"/>
            <a:ext cx="3987692" cy="486092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 typeface="Wingdings 2" pitchFamily="18" charset="2"/>
              <a:buChar char="¿"/>
              <a:defRPr lang="en-US" sz="1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 typeface="Wingdings 2" pitchFamily="18" charset="2"/>
              <a:buChar char="¿"/>
              <a:defRPr lang="en-US" sz="1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 typeface="Wingdings 2" pitchFamily="18" charset="2"/>
              <a:buChar char="¿"/>
              <a:tabLst/>
              <a:defRPr lang="en-US" sz="1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 typeface="Wingdings 2" pitchFamily="18" charset="2"/>
              <a:buChar char="¿"/>
              <a:defRPr lang="en-US" sz="1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 typeface="Wingdings 2" pitchFamily="18" charset="2"/>
              <a:buChar char="¿"/>
              <a:defRPr lang="en-US" sz="12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9"/>
          </p:nvPr>
        </p:nvSpPr>
        <p:spPr>
          <a:xfrm>
            <a:off x="4738674" y="1454151"/>
            <a:ext cx="3987692" cy="486092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t" anchorCtr="0" compatLnSpc="1">
            <a:prstTxWarp prst="textNoShape">
              <a:avLst/>
            </a:prstTxWarp>
          </a:bodyPr>
          <a:lstStyle>
            <a:lvl1pPr marL="266700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Font typeface="Wingdings 2" pitchFamily="18" charset="2"/>
              <a:buChar char="¿"/>
              <a:defRPr lang="en-US" sz="1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80000"/>
              <a:buFont typeface="Wingdings 2" pitchFamily="18" charset="2"/>
              <a:buChar char="¿"/>
              <a:defRPr lang="en-US" sz="1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60000"/>
              <a:buFont typeface="Wingdings 2" pitchFamily="18" charset="2"/>
              <a:buChar char="¿"/>
              <a:tabLst/>
              <a:defRPr lang="en-US" sz="1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40000"/>
              <a:buFont typeface="Wingdings 2" pitchFamily="18" charset="2"/>
              <a:buChar char="¿"/>
              <a:defRPr lang="en-US" sz="1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887413" rtl="0" eaLnBrk="1" fontAlgn="base" latinLnBrk="0" hangingPunct="1">
              <a:spcBef>
                <a:spcPct val="35000"/>
              </a:spcBef>
              <a:spcAft>
                <a:spcPct val="0"/>
              </a:spcAft>
              <a:buClrTx/>
              <a:buSzPct val="25000"/>
              <a:buFont typeface="Wingdings 2" pitchFamily="18" charset="2"/>
              <a:buChar char="¿"/>
              <a:defRPr lang="en-US" sz="12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6pPr>
            <a:lvl7pPr marL="0" indent="0">
              <a:buClr>
                <a:srgbClr val="003366"/>
              </a:buClr>
              <a:buFont typeface="Wingdings 2" pitchFamily="18" charset="2"/>
              <a:buChar char="¿"/>
              <a:defRPr sz="1200">
                <a:solidFill>
                  <a:srgbClr val="003366"/>
                </a:solidFill>
                <a:latin typeface="Georgia" pitchFamily="18" charset="0"/>
              </a:defRPr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419099" y="709390"/>
            <a:ext cx="8307692" cy="28800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8764" tIns="84216" rIns="88764" bIns="84216" numCol="1" anchor="ctr" anchorCtr="0" compatLnSpc="1">
            <a:prstTxWarp prst="textNoShape">
              <a:avLst/>
            </a:prstTxWarp>
          </a:bodyPr>
          <a:lstStyle>
            <a:lvl1pPr>
              <a:tabLst>
                <a:tab pos="8786813" algn="r"/>
              </a:tabLst>
              <a:def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pPr marL="342900" marR="0" lvl="0" indent="-342900" algn="just" defTabSz="887413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003366"/>
              </a:buClr>
              <a:buSzTx/>
              <a:buFont typeface="Wingdings 2" pitchFamily="18" charset="2"/>
              <a:buNone/>
              <a:tabLst>
                <a:tab pos="8791575" algn="r"/>
              </a:tabLst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8F6D-0977-4792-A2C6-F919D37BBE3B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9757-1B0C-478D-98BC-807F6AC6037A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A849-501C-4707-B440-D49F3BA4CF64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C9C9-5DDE-41DD-8D01-B60E6AEE511C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B3471-90F2-4F0F-85C5-37B1AD6EED0D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BBB7-B555-4964-BD5E-BCA7CFC7BD0C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9682-D24E-4090-9EC1-0ED730C89D1E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A59-4C22-4C37-8412-59FFB4A9F5EC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8653D-4F83-4D1A-9740-7A602C35EF7B}" type="datetime1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FCD2-855E-4649-A24F-46026BC6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ncontri di Artimino sullo Svilippo Loc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929198"/>
            <a:ext cx="4143372" cy="1563134"/>
          </a:xfrm>
          <a:prstGeom prst="rect">
            <a:avLst/>
          </a:prstGeom>
          <a:noFill/>
        </p:spPr>
      </p:pic>
      <p:sp>
        <p:nvSpPr>
          <p:cNvPr id="2" name="Title 10"/>
          <p:cNvSpPr>
            <a:spLocks noGrp="1"/>
          </p:cNvSpPr>
          <p:nvPr>
            <p:ph type="ctrTitle"/>
          </p:nvPr>
        </p:nvSpPr>
        <p:spPr>
          <a:xfrm>
            <a:off x="0" y="2000240"/>
            <a:ext cx="9144000" cy="88065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anchor="ctr">
            <a:noAutofit/>
          </a:bodyPr>
          <a:lstStyle/>
          <a:p>
            <a:pPr marL="176213" lvl="0">
              <a:spcBef>
                <a:spcPts val="0"/>
              </a:spcBef>
              <a:defRPr/>
            </a:pPr>
            <a:r>
              <a:rPr lang="it-IT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“I nuovi distretti industriali” </a:t>
            </a:r>
            <a:endParaRPr lang="it-IT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3714744" y="4929198"/>
            <a:ext cx="1928826" cy="28575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7-9 Ottobre 2013 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5D4596F-5A7F-4D29-AC2E-77B189875A79}" type="slidenum">
              <a:rPr lang="it-IT"/>
              <a:pPr>
                <a:defRPr/>
              </a:pPr>
              <a:t>10</a:t>
            </a:fld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42910" y="428604"/>
            <a:ext cx="8001056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Crisi e cambiamenti collegati al ruolo specifico di driver strutturali [2/</a:t>
            </a:r>
            <a:r>
              <a:rPr lang="it-IT" sz="22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Contesto socio-istituzionale: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	-  quanto incidono debolezza/forza  della riproduzione locale di coesione sociale, attitudini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imprenditive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per nuovo lavoro e (capacità/incentivo per ) nuovi investimenti industriali ?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	-  distretto come città, sviluppo locale (rurale) in aree interne, distretti vs. aree metropolitane (ma →)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	- conta il contesto regionale di appartenenza, perché? Sub-culture politico-amministrative? Sub-culture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imprenditoriali-organizzative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pPr marL="342900" indent="11113">
              <a:lnSpc>
                <a:spcPct val="90000"/>
              </a:lnSpc>
              <a:spcAft>
                <a:spcPts val="600"/>
              </a:spcAft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-  oppure conta la vicinanza e il collegamento dei distretti industriali (e dei sistemi a sviluppo rurale) con  città (aree metropolitane) con funzioni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metropolitane-infrastrutturali-transnazionali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più/meno sviluppate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6488668"/>
            <a:ext cx="284380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interrogativi aperti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27584" y="5013176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Nelle due diapositive che seguono: esemplificazione su vie di approfondimento su KIS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3" name="Picture 3" descr="C:\Documents and Settings\Administrator\Documenti\co&amp;ripres\ricerche 2013\artimino 2013\kis\ADD_POP_KIS_FINANZIA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4449032" cy="6285600"/>
          </a:xfrm>
          <a:prstGeom prst="rect">
            <a:avLst/>
          </a:prstGeom>
          <a:noFill/>
        </p:spPr>
      </p:pic>
      <p:pic>
        <p:nvPicPr>
          <p:cNvPr id="5" name="Picture 3" descr="C:\Documents and Settings\Administrator\Documenti\co&amp;ripres\ricerche 2013\artimino 2013\kis\ADD_POP_KIS_FINANZIA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2400"/>
            <a:ext cx="4449032" cy="6285600"/>
          </a:xfrm>
          <a:prstGeom prst="rect">
            <a:avLst/>
          </a:prstGeom>
          <a:noFill/>
        </p:spPr>
      </p:pic>
      <p:pic>
        <p:nvPicPr>
          <p:cNvPr id="2051" name="Picture 3" descr="C:\Documents and Settings\Administrator\Documenti\co&amp;ripres\ricerche 2013\artimino 2013\kis\ADD_POP_KIS_HITE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572400"/>
            <a:ext cx="4449032" cy="6285600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285720" y="214290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KIS 2010 per province. Addetti per 100 residenti in età lavorativa</a:t>
            </a:r>
          </a:p>
          <a:p>
            <a:r>
              <a:rPr lang="it-IT" dirty="0" smtClean="0"/>
              <a:t>Finanziari (banche, </a:t>
            </a:r>
            <a:r>
              <a:rPr lang="it-IT" dirty="0" err="1" smtClean="0"/>
              <a:t>assic</a:t>
            </a:r>
            <a:r>
              <a:rPr lang="it-IT" dirty="0" smtClean="0"/>
              <a:t>. ecc), HT (</a:t>
            </a:r>
            <a:r>
              <a:rPr lang="it-IT" dirty="0" err="1" smtClean="0"/>
              <a:t>telecom</a:t>
            </a:r>
            <a:r>
              <a:rPr lang="it-IT" dirty="0" smtClean="0"/>
              <a:t>., informatica, </a:t>
            </a:r>
            <a:r>
              <a:rPr lang="it-IT" dirty="0" err="1" smtClean="0"/>
              <a:t>R&amp;D</a:t>
            </a:r>
            <a:r>
              <a:rPr lang="it-IT" dirty="0" smtClean="0"/>
              <a:t>) - Fonte: ASIA, Istat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8501090" y="1285860"/>
            <a:ext cx="492443" cy="53293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[spunto su </a:t>
            </a:r>
            <a:r>
              <a:rPr lang="it-IT" sz="2000" b="1" dirty="0" err="1" smtClean="0">
                <a:solidFill>
                  <a:schemeClr val="accent6">
                    <a:lumMod val="75000"/>
                  </a:schemeClr>
                </a:solidFill>
              </a:rPr>
              <a:t>Knowledge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 Information </a:t>
            </a:r>
            <a:r>
              <a:rPr lang="it-IT" sz="2000" b="1" dirty="0" err="1" smtClean="0">
                <a:solidFill>
                  <a:schemeClr val="accent6">
                    <a:lumMod val="75000"/>
                  </a:schemeClr>
                </a:solidFill>
              </a:rPr>
              <a:t>Services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 2/</a:t>
            </a:r>
            <a:r>
              <a:rPr lang="it-IT" sz="2000" b="1" dirty="0" err="1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it-IT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97352"/>
            <a:ext cx="341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Elaborazioni Marco </a:t>
            </a:r>
            <a:r>
              <a:rPr lang="it-IT" dirty="0" err="1" smtClean="0"/>
              <a:t>Scarselli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1026" name="Picture 2" descr="C:\Documents and Settings\Administrator\Documenti\co&amp;ripres\ricerche 2013\artimino 2013\kis\ADD_POP_KIS_MARK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32"/>
            <a:ext cx="4449717" cy="6286568"/>
          </a:xfrm>
          <a:prstGeom prst="rect">
            <a:avLst/>
          </a:prstGeom>
          <a:noFill/>
        </p:spPr>
      </p:pic>
      <p:pic>
        <p:nvPicPr>
          <p:cNvPr id="6" name="Picture 2" descr="C:\Documents and Settings\Administrator\Documenti\co&amp;ripres\ricerche 2013\artimino 2013\kis\ADD_POP_KIS_ALT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572400"/>
            <a:ext cx="4449032" cy="6285600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285720" y="214290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KIS 2010 per province. Addetti per 100 residenti in età lavorativa</a:t>
            </a:r>
          </a:p>
          <a:p>
            <a:r>
              <a:rPr lang="it-IT" dirty="0" smtClean="0"/>
              <a:t>Market (trasporti, servizi alle imprese). Altro (commercio ecc) - Fonte: ASIA, Istat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501090" y="1285860"/>
            <a:ext cx="492443" cy="53293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[spunto su </a:t>
            </a:r>
            <a:r>
              <a:rPr lang="it-IT" sz="2000" b="1" dirty="0" err="1" smtClean="0">
                <a:solidFill>
                  <a:schemeClr val="accent6">
                    <a:lumMod val="75000"/>
                  </a:schemeClr>
                </a:solidFill>
              </a:rPr>
              <a:t>Knowledge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 Information </a:t>
            </a:r>
            <a:r>
              <a:rPr lang="it-IT" sz="2000" b="1" dirty="0" err="1" smtClean="0">
                <a:solidFill>
                  <a:schemeClr val="accent6">
                    <a:lumMod val="75000"/>
                  </a:schemeClr>
                </a:solidFill>
              </a:rPr>
              <a:t>Services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 1/2]</a:t>
            </a:r>
            <a:endParaRPr lang="it-IT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97352"/>
            <a:ext cx="341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Elaborazioni Marco </a:t>
            </a:r>
            <a:r>
              <a:rPr lang="it-IT" dirty="0" err="1" smtClean="0"/>
              <a:t>Scarselli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5D4596F-5A7F-4D29-AC2E-77B189875A79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3071810"/>
            <a:ext cx="5072098" cy="2714644"/>
          </a:xfrm>
        </p:spPr>
        <p:txBody>
          <a:bodyPr anchor="t">
            <a:normAutofit/>
          </a:bodyPr>
          <a:lstStyle/>
          <a:p>
            <a:pPr algn="l">
              <a:spcBef>
                <a:spcPts val="600"/>
              </a:spcBef>
            </a:pPr>
            <a:r>
              <a:rPr lang="en-US" sz="2100" b="1" i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Formule</a:t>
            </a:r>
            <a:r>
              <a:rPr lang="en-US" sz="21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100" b="1" i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di</a:t>
            </a:r>
            <a:r>
              <a:rPr lang="en-US" sz="21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100" b="1" i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uscita</a:t>
            </a:r>
            <a:r>
              <a:rPr lang="en-US" sz="21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2: </a:t>
            </a:r>
            <a:r>
              <a:rPr lang="en-US" sz="2000" i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strategie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i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collettive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e </a:t>
            </a:r>
            <a:r>
              <a:rPr lang="en-US" sz="2000" i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pubbliche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b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- Investimenti in piattaforme di nuovi o rinnovati beni pubblici specifici</a:t>
            </a:r>
            <a:br>
              <a:rPr lang="it-IT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- Prospettive per nuovo lavoro nell’industria 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ruolo di agenzie intermedie</a:t>
            </a:r>
            <a:b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 Collegamento con politiche pubbliche sopra-ordinate e con b. pubblici globali</a:t>
            </a:r>
            <a:endParaRPr lang="it-IT" sz="2000" b="1" i="1" dirty="0" smtClean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85918" y="857232"/>
            <a:ext cx="5214937" cy="2286016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fontAlgn="auto">
              <a:spcAft>
                <a:spcPts val="600"/>
              </a:spcAft>
              <a:defRPr/>
            </a:pPr>
            <a:r>
              <a:rPr lang="it-IT" sz="2100" i="1" dirty="0" smtClean="0">
                <a:solidFill>
                  <a:schemeClr val="accent2">
                    <a:lumMod val="50000"/>
                  </a:schemeClr>
                </a:solidFill>
              </a:rPr>
              <a:t>Distretto esposto alla concorrenza (crisi/</a:t>
            </a:r>
            <a:r>
              <a:rPr lang="it-IT" sz="2100" i="1" dirty="0" err="1" smtClean="0">
                <a:solidFill>
                  <a:schemeClr val="accent2">
                    <a:lumMod val="50000"/>
                  </a:schemeClr>
                </a:solidFill>
              </a:rPr>
              <a:t>trasf</a:t>
            </a:r>
            <a:r>
              <a:rPr lang="it-IT" sz="2100" i="1" dirty="0" smtClean="0">
                <a:solidFill>
                  <a:schemeClr val="accent2">
                    <a:lumMod val="50000"/>
                  </a:schemeClr>
                </a:solidFill>
              </a:rPr>
              <a:t>.)</a:t>
            </a:r>
            <a:endParaRPr lang="it-IT" sz="2100" i="1" dirty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Aft>
                <a:spcPts val="600"/>
              </a:spcAft>
              <a:defRPr/>
            </a:pPr>
            <a:r>
              <a:rPr lang="it-IT" sz="2100" i="1" dirty="0" err="1">
                <a:solidFill>
                  <a:schemeClr val="accent2">
                    <a:lumMod val="50000"/>
                  </a:schemeClr>
                </a:solidFill>
              </a:rPr>
              <a:t>Lock-in</a:t>
            </a:r>
            <a:r>
              <a:rPr lang="it-IT" sz="21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2100" i="1" dirty="0" smtClean="0">
                <a:solidFill>
                  <a:schemeClr val="accent2">
                    <a:lumMod val="50000"/>
                  </a:schemeClr>
                </a:solidFill>
              </a:rPr>
              <a:t>culturale e organizzativo</a:t>
            </a:r>
            <a:endParaRPr lang="it-IT" sz="2100" i="1" dirty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Bef>
                <a:spcPts val="1200"/>
              </a:spcBef>
              <a:spcAft>
                <a:spcPts val="600"/>
              </a:spcAft>
              <a:defRPr/>
            </a:pPr>
            <a:r>
              <a:rPr lang="it-IT" sz="2200" b="1" i="1" dirty="0">
                <a:solidFill>
                  <a:schemeClr val="accent2">
                    <a:lumMod val="50000"/>
                  </a:schemeClr>
                </a:solidFill>
              </a:rPr>
              <a:t>Formule di </a:t>
            </a:r>
            <a:r>
              <a:rPr lang="it-IT" sz="2200" b="1" i="1" dirty="0" smtClean="0">
                <a:solidFill>
                  <a:schemeClr val="accent2">
                    <a:lumMod val="50000"/>
                  </a:schemeClr>
                </a:solidFill>
              </a:rPr>
              <a:t>uscita 1: </a:t>
            </a:r>
            <a:r>
              <a:rPr lang="it-IT" sz="2200" i="1" dirty="0" smtClean="0">
                <a:solidFill>
                  <a:schemeClr val="accent2">
                    <a:lumMod val="50000"/>
                  </a:schemeClr>
                </a:solidFill>
              </a:rPr>
              <a:t>strategie </a:t>
            </a:r>
            <a:r>
              <a:rPr lang="it-IT" sz="2200" i="1" dirty="0">
                <a:solidFill>
                  <a:schemeClr val="accent2">
                    <a:lumMod val="50000"/>
                  </a:schemeClr>
                </a:solidFill>
              </a:rPr>
              <a:t>private</a:t>
            </a:r>
          </a:p>
          <a:p>
            <a:pPr fontAlgn="auto">
              <a:spcAft>
                <a:spcPts val="600"/>
              </a:spcAft>
              <a:defRPr/>
            </a:pPr>
            <a:r>
              <a:rPr lang="it-IT" sz="2100" i="1" dirty="0" smtClean="0">
                <a:solidFill>
                  <a:schemeClr val="accent2">
                    <a:lumMod val="50000"/>
                  </a:schemeClr>
                </a:solidFill>
              </a:rPr>
              <a:t>- Diffusione </a:t>
            </a:r>
            <a:r>
              <a:rPr lang="it-IT" sz="2100" i="1" dirty="0">
                <a:solidFill>
                  <a:schemeClr val="accent2">
                    <a:lumMod val="50000"/>
                  </a:schemeClr>
                </a:solidFill>
              </a:rPr>
              <a:t>di “open network </a:t>
            </a:r>
            <a:r>
              <a:rPr lang="it-IT" sz="2100" i="1" dirty="0" err="1" smtClean="0">
                <a:solidFill>
                  <a:schemeClr val="accent2">
                    <a:lumMod val="50000"/>
                  </a:schemeClr>
                </a:solidFill>
              </a:rPr>
              <a:t>firms</a:t>
            </a:r>
            <a:r>
              <a:rPr lang="it-IT" sz="2100" i="1" dirty="0" smtClean="0">
                <a:solidFill>
                  <a:schemeClr val="accent2">
                    <a:lumMod val="50000"/>
                  </a:schemeClr>
                </a:solidFill>
              </a:rPr>
              <a:t>”</a:t>
            </a:r>
          </a:p>
          <a:p>
            <a:pPr fontAlgn="auto">
              <a:spcAft>
                <a:spcPts val="600"/>
              </a:spcAft>
              <a:buFontTx/>
              <a:buChar char="-"/>
              <a:defRPr/>
            </a:pPr>
            <a:r>
              <a:rPr lang="it-IT" sz="2100" i="1" dirty="0" smtClean="0">
                <a:solidFill>
                  <a:schemeClr val="accent2">
                    <a:lumMod val="50000"/>
                  </a:schemeClr>
                </a:solidFill>
              </a:rPr>
              <a:t> Medie imprese trans-locali</a:t>
            </a:r>
            <a:endParaRPr lang="it-IT" sz="2100" dirty="0">
              <a:latin typeface="Calibri" pitchFamily="34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it-IT" sz="2800" cap="small" dirty="0"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Freccia circolare a destra 5"/>
          <p:cNvSpPr/>
          <p:nvPr/>
        </p:nvSpPr>
        <p:spPr>
          <a:xfrm>
            <a:off x="500063" y="1285871"/>
            <a:ext cx="1000125" cy="2928937"/>
          </a:xfrm>
          <a:prstGeom prst="curved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Freccia circolare a sinistra 7"/>
          <p:cNvSpPr/>
          <p:nvPr/>
        </p:nvSpPr>
        <p:spPr>
          <a:xfrm flipV="1">
            <a:off x="6858000" y="928683"/>
            <a:ext cx="928688" cy="3357563"/>
          </a:xfrm>
          <a:prstGeom prst="curvedLeftArrow">
            <a:avLst>
              <a:gd name="adj1" fmla="val 25000"/>
              <a:gd name="adj2" fmla="val 121429"/>
              <a:gd name="adj3" fmla="val 25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Freccia circolare a destra 8"/>
          <p:cNvSpPr/>
          <p:nvPr/>
        </p:nvSpPr>
        <p:spPr>
          <a:xfrm>
            <a:off x="714375" y="1357308"/>
            <a:ext cx="785813" cy="1500188"/>
          </a:xfrm>
          <a:prstGeom prst="curved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1" name="Freccia circolare a sinistra 10"/>
          <p:cNvSpPr/>
          <p:nvPr/>
        </p:nvSpPr>
        <p:spPr>
          <a:xfrm flipV="1">
            <a:off x="6858000" y="1142996"/>
            <a:ext cx="581025" cy="1714500"/>
          </a:xfrm>
          <a:prstGeom prst="curvedLeftArrow">
            <a:avLst>
              <a:gd name="adj1" fmla="val 25000"/>
              <a:gd name="adj2" fmla="val 121429"/>
              <a:gd name="adj3" fmla="val 25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14348" y="214290"/>
            <a:ext cx="8072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Crisi e cambiamenti collegati a driver strategici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00034" y="5715016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</a:rPr>
              <a:t>Circoli Virtuosi se Formule interagiscono in modo complementare e forte (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</a:rPr>
              <a:t>Hirschman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br>
              <a:rPr lang="it-IT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</a:rPr>
              <a:t>Circoli Viziosi  (rafforzamento del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</a:rPr>
              <a:t>lock-in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</a:rPr>
              <a:t>) se Formule deboli e/o troppo squilibrate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0" y="6488668"/>
            <a:ext cx="284380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interrogativi aperti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42910" y="571480"/>
            <a:ext cx="77153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L’edizione degli Incontri di Artimino del 2013</a:t>
            </a:r>
          </a:p>
          <a:p>
            <a:endParaRPr lang="it-IT" sz="20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Sono affrontati alcuni degli interrogativi aperti:</a:t>
            </a:r>
          </a:p>
          <a:p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Traccia a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) attraverso approfondimento di casi con traiettorie rappresentative della varietà italiana contemporanea;</a:t>
            </a:r>
          </a:p>
          <a:p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Traccia b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) attraverso il confronto con realistiche politiche di sistema per lo sviluppo industriale.</a:t>
            </a:r>
          </a:p>
          <a:p>
            <a:pPr>
              <a:spcBef>
                <a:spcPts val="600"/>
              </a:spcBef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Le tendenze globali di riferimento sono necessariamente quelle dell’organizzazione della produzione, del lavoro e dell’innovazione fra filiere internazionali e piattaforme integrate regionali (come da Artimino 2011).</a:t>
            </a:r>
          </a:p>
          <a:p>
            <a:pPr>
              <a:spcBef>
                <a:spcPts val="600"/>
              </a:spcBef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L’orizzonte di riferimento per la formulazione di politiche, in quadri regionali, nazionali ed europei, è quello della sostenibilità competitiva (componente tecnico – economica) e sociale e ambientale (componente socio-organizzativa).</a:t>
            </a:r>
          </a:p>
          <a:p>
            <a:pPr algn="r">
              <a:spcBef>
                <a:spcPts val="600"/>
              </a:spcBef>
            </a:pPr>
            <a:r>
              <a:rPr lang="it-IT" sz="2100" i="1" dirty="0" smtClean="0">
                <a:solidFill>
                  <a:schemeClr val="accent2">
                    <a:lumMod val="50000"/>
                  </a:schemeClr>
                </a:solidFill>
              </a:rPr>
              <a:t>In particolare →</a:t>
            </a:r>
            <a:endParaRPr lang="it-IT" sz="21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642910" y="357166"/>
            <a:ext cx="7715304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Traccia a)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2 –   Nuove varietà territoriali distrettuali e del quarto capitalismo [Varietà regionali, distretti e aree metropolitane]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3 – Traiettorie di sviluppo distrettuale [Nord Ovest, Marche]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4  – Lavoro e nuovo sviluppo industriale [Veneto, Emilia Romagna, Toscana]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6 –  Junior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Session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 su nuovi distretti, regioni e politiche 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7 –  Innovazione e trasformazione di distretti industriali nella crisi  [caso Prato]</a:t>
            </a:r>
          </a:p>
          <a:p>
            <a:endParaRPr lang="it-IT" sz="21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Traccia b)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1 – Il documento di indirizzo del Ministero della coesione territoriale [politiche realistiche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place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based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]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4  – Lavoro e nuovo sviluppo industriale [il sindacato] 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5 – Le politiche dello sviluppo industriale locale e dell’innovazione, comparazioni internazionali [b. pubblici globali?]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6 –  Junior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Session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 su nuovi distretti, regioni e politiche</a:t>
            </a:r>
          </a:p>
          <a:p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Sessione 7 –  Innovazione e trasformazione di distretti industriali nella crisi  [ruolo di agenzie intermedie e imprenditorialità?]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714612" y="3643314"/>
            <a:ext cx="36433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Crisi/Ristrutturazione</a:t>
            </a:r>
          </a:p>
          <a:p>
            <a:pPr>
              <a:defRPr/>
            </a:pPr>
            <a:r>
              <a:rPr lang="it-IT" sz="20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Consolidamento media impresa</a:t>
            </a:r>
          </a:p>
          <a:p>
            <a:pPr>
              <a:defRPr/>
            </a:pPr>
            <a:r>
              <a:rPr lang="it-IT" sz="20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Distretto industriale  classico</a:t>
            </a:r>
          </a:p>
          <a:p>
            <a:pPr>
              <a:defRPr/>
            </a:pPr>
            <a:r>
              <a:rPr lang="it-IT" sz="20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Sviluppo complessivo</a:t>
            </a:r>
            <a:endParaRPr lang="it-IT" sz="2000" b="1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177" name="Rectangle 2"/>
          <p:cNvSpPr>
            <a:spLocks noChangeArrowheads="1"/>
          </p:cNvSpPr>
          <p:nvPr/>
        </p:nvSpPr>
        <p:spPr bwMode="auto">
          <a:xfrm>
            <a:off x="5715008" y="357166"/>
            <a:ext cx="3071834" cy="71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</a:rPr>
              <a:t>Componenti tecnologiche e di mercato</a:t>
            </a:r>
            <a:endParaRPr lang="it-IT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39" name="Gruppo 38"/>
          <p:cNvGrpSpPr/>
          <p:nvPr/>
        </p:nvGrpSpPr>
        <p:grpSpPr>
          <a:xfrm>
            <a:off x="5715008" y="1071546"/>
            <a:ext cx="2735263" cy="2636712"/>
            <a:chOff x="5786437" y="2214563"/>
            <a:chExt cx="2735263" cy="2636712"/>
          </a:xfrm>
        </p:grpSpPr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5786437" y="2214563"/>
              <a:ext cx="235743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2400"/>
                </a:lnSpc>
                <a:defRPr/>
              </a:pPr>
              <a:r>
                <a:rPr lang="it-IT" sz="2000" i="1" dirty="0">
                  <a:solidFill>
                    <a:schemeClr val="accent2">
                      <a:lumMod val="50000"/>
                    </a:schemeClr>
                  </a:solidFill>
                </a:rPr>
                <a:t>Inerzia tecnologico settoriale</a:t>
              </a: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5786437" y="2857505"/>
              <a:ext cx="27352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2400"/>
                </a:lnSpc>
                <a:defRPr/>
              </a:pPr>
              <a:r>
                <a:rPr lang="it-IT" sz="2000" i="1" dirty="0">
                  <a:solidFill>
                    <a:schemeClr val="accent2">
                      <a:lumMod val="50000"/>
                    </a:schemeClr>
                  </a:solidFill>
                </a:rPr>
                <a:t>Sostituzione delle produzioni tradizionali</a:t>
              </a:r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5786437" y="4143389"/>
              <a:ext cx="266382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2400"/>
                </a:lnSpc>
                <a:defRPr/>
              </a:pPr>
              <a:r>
                <a:rPr lang="it-IT" sz="2000" i="1" dirty="0">
                  <a:solidFill>
                    <a:schemeClr val="accent2">
                      <a:lumMod val="50000"/>
                    </a:schemeClr>
                  </a:solidFill>
                </a:rPr>
                <a:t>Nuove applicazioni per </a:t>
              </a:r>
              <a:r>
                <a:rPr lang="it-IT" sz="2000" i="1" dirty="0" smtClean="0">
                  <a:solidFill>
                    <a:schemeClr val="accent2">
                      <a:lumMod val="50000"/>
                    </a:schemeClr>
                  </a:solidFill>
                </a:rPr>
                <a:t>produzioni </a:t>
              </a:r>
              <a:r>
                <a:rPr lang="it-IT" sz="2000" i="1" dirty="0">
                  <a:solidFill>
                    <a:schemeClr val="accent2">
                      <a:lumMod val="50000"/>
                    </a:schemeClr>
                  </a:solidFill>
                </a:rPr>
                <a:t>tradizionali</a:t>
              </a: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5786437" y="3500447"/>
              <a:ext cx="266382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2400"/>
                </a:lnSpc>
                <a:defRPr/>
              </a:pPr>
              <a:r>
                <a:rPr lang="it-IT" sz="2000" i="1" dirty="0">
                  <a:solidFill>
                    <a:schemeClr val="accent2">
                      <a:lumMod val="50000"/>
                    </a:schemeClr>
                  </a:solidFill>
                </a:rPr>
                <a:t>Riposizionamento lungo </a:t>
              </a:r>
              <a:r>
                <a:rPr lang="it-IT" sz="2000" i="1" dirty="0" smtClean="0">
                  <a:solidFill>
                    <a:schemeClr val="accent2">
                      <a:lumMod val="50000"/>
                    </a:schemeClr>
                  </a:solidFill>
                </a:rPr>
                <a:t>Global </a:t>
              </a:r>
              <a:r>
                <a:rPr lang="it-IT" sz="2000" i="1" dirty="0" err="1" smtClean="0">
                  <a:solidFill>
                    <a:schemeClr val="accent2">
                      <a:lumMod val="50000"/>
                    </a:schemeClr>
                  </a:solidFill>
                </a:rPr>
                <a:t>Value</a:t>
              </a:r>
              <a:r>
                <a:rPr lang="it-IT" sz="2000" i="1" dirty="0" smtClean="0">
                  <a:solidFill>
                    <a:schemeClr val="accent2">
                      <a:lumMod val="50000"/>
                    </a:schemeClr>
                  </a:solidFill>
                </a:rPr>
                <a:t> </a:t>
              </a:r>
              <a:r>
                <a:rPr lang="it-IT" sz="2000" i="1" dirty="0" err="1" smtClean="0">
                  <a:solidFill>
                    <a:schemeClr val="accent2">
                      <a:lumMod val="50000"/>
                    </a:schemeClr>
                  </a:solidFill>
                </a:rPr>
                <a:t>Chains</a:t>
              </a:r>
              <a:endParaRPr lang="it-IT" sz="2000" i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5138" name="CasellaDiTesto 19"/>
          <p:cNvSpPr txBox="1">
            <a:spLocks noChangeArrowheads="1"/>
          </p:cNvSpPr>
          <p:nvPr/>
        </p:nvSpPr>
        <p:spPr bwMode="auto">
          <a:xfrm>
            <a:off x="642910" y="357166"/>
            <a:ext cx="22145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</a:rPr>
              <a:t>Componenti socio-organizzative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139" name="CasellaDiTesto 20"/>
          <p:cNvSpPr txBox="1">
            <a:spLocks noChangeArrowheads="1"/>
          </p:cNvSpPr>
          <p:nvPr/>
        </p:nvSpPr>
        <p:spPr bwMode="auto">
          <a:xfrm>
            <a:off x="642910" y="1000108"/>
            <a:ext cx="2643206" cy="26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spcAft>
                <a:spcPts val="300"/>
              </a:spcAft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Riduzione tessuti e competenze PI</a:t>
            </a:r>
          </a:p>
          <a:p>
            <a:pPr>
              <a:lnSpc>
                <a:spcPts val="2400"/>
              </a:lnSpc>
              <a:spcAft>
                <a:spcPts val="300"/>
              </a:spcAft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Aumento centralità gruppi e Medie Imp.</a:t>
            </a:r>
          </a:p>
          <a:p>
            <a:pPr>
              <a:lnSpc>
                <a:spcPts val="2400"/>
              </a:lnSpc>
              <a:spcAft>
                <a:spcPts val="300"/>
              </a:spcAft>
            </a:pP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Ri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/de-localizzazione internazionale</a:t>
            </a:r>
          </a:p>
          <a:p>
            <a:pPr>
              <a:lnSpc>
                <a:spcPts val="2400"/>
              </a:lnSpc>
              <a:spcAft>
                <a:spcPts val="300"/>
              </a:spcAft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Aumento frammen-tazione sociale</a:t>
            </a:r>
          </a:p>
        </p:txBody>
      </p:sp>
      <p:sp>
        <p:nvSpPr>
          <p:cNvPr id="36" name="CasellaDiTesto 23"/>
          <p:cNvSpPr txBox="1">
            <a:spLocks noChangeArrowheads="1"/>
          </p:cNvSpPr>
          <p:nvPr/>
        </p:nvSpPr>
        <p:spPr bwMode="auto">
          <a:xfrm>
            <a:off x="142844" y="5072074"/>
            <a:ext cx="864399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400" i="1" dirty="0"/>
              <a:t>   </a:t>
            </a:r>
            <a:r>
              <a:rPr lang="it-IT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DRIVER</a:t>
            </a:r>
          </a:p>
          <a:p>
            <a:pPr algn="ctr"/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Accesso mercato, Intensità tecnologica, Varietà di competenze, Contesto socio-istituzionale, Soggettività locali di guida</a:t>
            </a:r>
            <a:endParaRPr lang="it-IT" sz="2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Freccia in su 39"/>
          <p:cNvSpPr/>
          <p:nvPr/>
        </p:nvSpPr>
        <p:spPr>
          <a:xfrm>
            <a:off x="857224" y="3643314"/>
            <a:ext cx="214314" cy="1785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reccia in su 40"/>
          <p:cNvSpPr/>
          <p:nvPr/>
        </p:nvSpPr>
        <p:spPr>
          <a:xfrm>
            <a:off x="7572396" y="3786190"/>
            <a:ext cx="214314" cy="164307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Freccia a destra 43"/>
          <p:cNvSpPr/>
          <p:nvPr/>
        </p:nvSpPr>
        <p:spPr>
          <a:xfrm>
            <a:off x="3428992" y="1857364"/>
            <a:ext cx="714375" cy="35719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5" name="Freccia a destra 44"/>
          <p:cNvSpPr/>
          <p:nvPr/>
        </p:nvSpPr>
        <p:spPr>
          <a:xfrm flipH="1">
            <a:off x="4357680" y="1857364"/>
            <a:ext cx="704850" cy="35719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6" name="Freccia in giù 45"/>
          <p:cNvSpPr/>
          <p:nvPr/>
        </p:nvSpPr>
        <p:spPr>
          <a:xfrm>
            <a:off x="4071934" y="2357430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0" y="6488668"/>
            <a:ext cx="421484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quadro discusso in Incontri </a:t>
            </a:r>
            <a:r>
              <a:rPr lang="it-IT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Artimino</a:t>
            </a:r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2012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3214678" y="285728"/>
            <a:ext cx="200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Cambiamento distrettuale</a:t>
            </a:r>
            <a:endParaRPr lang="it-IT" sz="2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Segnaposto numero diapositiva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85786" y="357166"/>
            <a:ext cx="7572428" cy="573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Identificazione </a:t>
            </a:r>
            <a:r>
              <a:rPr lang="it-IT" sz="22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distretti </a:t>
            </a:r>
            <a:r>
              <a:rPr lang="it-IT" sz="22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 altri tipi di aree/settori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su andamenti dei settori di specializzazione di area (“distretto”) e analisi su andamenti di area (</a:t>
            </a:r>
            <a:r>
              <a:rPr lang="it-IT" sz="22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+ servizi)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Periodi: 2001-2007 (</a:t>
            </a:r>
            <a:r>
              <a:rPr lang="it-IT" sz="22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pre-crisi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macro), 2007-2009 (2011 )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it-IT" sz="22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 statistica di scenari di cambiamento distrettuale</a:t>
            </a:r>
          </a:p>
          <a:p>
            <a:pPr marL="446088" indent="-180975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Crisi e/o ristrutturazione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: restringimento occupazionale del distretto, ma anche della media impresa (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MI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) associata, mantenimento o meno di capacità di export</a:t>
            </a:r>
          </a:p>
          <a:p>
            <a:pPr marL="446088" indent="-180975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Consolidamento media impresa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: rafforzamento della presenza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MI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associata, restringimento occupazionale del distretto, mantenimento o meno di capacità di export</a:t>
            </a:r>
          </a:p>
          <a:p>
            <a:pPr marL="446088" indent="-180975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b="1" i="1" dirty="0" err="1" smtClean="0">
                <a:solidFill>
                  <a:schemeClr val="accent2">
                    <a:lumMod val="50000"/>
                  </a:schemeClr>
                </a:solidFill>
              </a:rPr>
              <a:t>DI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 classico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: sviluppo tessuto occupazionale distrettuale, riduzione presenza della media impresa associata, mantenimento o meno di capacità di export</a:t>
            </a:r>
          </a:p>
          <a:p>
            <a:pPr marL="446088" indent="-180975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Sviluppo complessivo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: crescita insieme tessuto occupazionale del distretto e media impresa associata, mantenimento di capacità positive export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6488668"/>
            <a:ext cx="421484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quadro discusso in Incontri </a:t>
            </a:r>
            <a:r>
              <a:rPr lang="it-IT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Artimino</a:t>
            </a:r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2012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85786" y="857232"/>
            <a:ext cx="7358114" cy="4082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Approssimazione statistica delle “guide” (driver)</a:t>
            </a:r>
          </a:p>
          <a:p>
            <a:endParaRPr lang="it-IT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Accesso al mercato, intensità tecnologica: tipo di 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settore di specializzazione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, 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livello tecnologico 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del  settore, inserimento in filiere internazionali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Varietà di competenze: 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specializzazioni manifatturiere 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correlate, specializzazioni 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terziarie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correlate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Contesto socio-istituzionale: 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area provinciale  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(caratteri economici e di organizzazione industriale), aggregato 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regionale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di appartenenza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Presenza di soggettività locali di leadership: 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presenza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(non scontata né casuale, nel periodo in esame) di imprese più strutturate (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medie imprese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0" y="6488668"/>
            <a:ext cx="421484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quadro discusso in Incontri </a:t>
            </a:r>
            <a:r>
              <a:rPr lang="it-IT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Artimino</a:t>
            </a:r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2012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71472" y="285728"/>
            <a:ext cx="7858180" cy="586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Sintesi risultati e collegamento con proposizioni iniziali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fino al 2007 (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pre-crisi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macro) la manifattura italiana ha tenuto il passo dei diretti competitor (Francia, Germania, Regno Unito)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manifattura distrettuale 2001-2007: calo di occupazione, spesso compensato da servizi, tenuta su export, dinamiche medie migliori di totale nazionale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dopo il 2007 stati di crisi più o meno grave: difficoltà diffuse al 2009; dinamiche delle esportazioni al 2011 appaiono più incoraggianti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distretti con tecnologie meccaniche-elettroniche, anche con maggiore densità di medie imprese, sono più spesso in traiettorie positive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non appaiono tendenze verso aumento significativo di dimensioni delle imprese; influenza delle merci prodotte e retaggi del territorio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nel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made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in Italy tipico le dinamiche si differenziano, si accumulano i casi rispondenti a traiettorie più negative, ma vi sono anche casi di tenuta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i distretti toscani condividono questa eterogeneità, anche se più frequentemente associati a condizioni di specializzazione del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made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in Italy tipico e di bassa densità di media impresa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FCD2-855E-4649-A24F-46026BC6DEAF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6488668"/>
            <a:ext cx="5436096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qualche risultato Rapporto Incontri </a:t>
            </a:r>
            <a:r>
              <a:rPr lang="it-IT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Artimino</a:t>
            </a:r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2012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tipologie del cambiamento: effetti sugli addetti dei settori di specializzazione</a:t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8" name="Table Placeholder 7"/>
          <p:cNvGraphicFramePr>
            <a:graphicFrameLocks noGrp="1"/>
          </p:cNvGraphicFramePr>
          <p:nvPr>
            <p:ph type="tbl" sz="quarter" idx="10"/>
          </p:nvPr>
        </p:nvGraphicFramePr>
        <p:xfrm>
          <a:off x="611767" y="936964"/>
          <a:ext cx="7928684" cy="496176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343692"/>
                <a:gridCol w="1152643"/>
                <a:gridCol w="1243402"/>
                <a:gridCol w="1188947"/>
              </a:tblGrid>
              <a:tr h="5968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Addetti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elle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aree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distrettuali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84450" marR="8445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2001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84450" marR="8445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2007</a:t>
                      </a:r>
                      <a:endParaRPr lang="en-GB" sz="1400" dirty="0"/>
                    </a:p>
                  </a:txBody>
                  <a:tcPr marL="84450" marR="8445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2009</a:t>
                      </a:r>
                      <a:endParaRPr lang="en-GB" sz="1400" dirty="0"/>
                    </a:p>
                  </a:txBody>
                  <a:tcPr marL="84450" marR="8445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78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 marL="84450" marR="84450"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 marL="84450" marR="84450"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lnT w="25400" cmpd="sng">
                      <a:noFill/>
                    </a:lnT>
                  </a:tcPr>
                </a:tc>
              </a:tr>
              <a:tr h="479099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Consolidamento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medie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imprese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(.000 di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addetti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1.967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1.760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1.626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35664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indice</a:t>
                      </a:r>
                      <a:endParaRPr lang="en-US" sz="1600" i="1" kern="120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en-US" sz="160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89,5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82,7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479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Ristrutturazione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del DI (.000 di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addetti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420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369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342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356643">
                <a:tc>
                  <a:txBody>
                    <a:bodyPr/>
                    <a:lstStyle/>
                    <a:p>
                      <a:pPr algn="r"/>
                      <a:r>
                        <a:rPr lang="en-US" sz="1600" i="1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indice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en-US" sz="160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87,7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81,4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479099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Crisi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complessiva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del DI (.000 di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addetti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307482">
                <a:tc>
                  <a:txBody>
                    <a:bodyPr/>
                    <a:lstStyle/>
                    <a:p>
                      <a:pPr algn="r"/>
                      <a:r>
                        <a:rPr lang="en-US" sz="1600" i="1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indice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en-US" sz="160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76,1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68,7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479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accent1"/>
                          </a:solidFill>
                        </a:rPr>
                        <a:t>Sviluppo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</a:rPr>
                        <a:t>complessivo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 del DI 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(.000 di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addetti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309180">
                <a:tc>
                  <a:txBody>
                    <a:bodyPr/>
                    <a:lstStyle/>
                    <a:p>
                      <a:pPr algn="r"/>
                      <a:r>
                        <a:rPr lang="en-US" sz="1600" i="1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indice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en-US" sz="160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100,8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87,0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424576">
                <a:tc>
                  <a:txBody>
                    <a:bodyPr/>
                    <a:lstStyle/>
                    <a:p>
                      <a:pPr algn="r"/>
                      <a:r>
                        <a:rPr lang="en-US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en-US" sz="1600" i="1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Consolidamento</a:t>
                      </a:r>
                      <a:r>
                        <a:rPr lang="en-US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i="1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medie</a:t>
                      </a:r>
                      <a:r>
                        <a:rPr lang="en-US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i="1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imprese</a:t>
                      </a:r>
                      <a:endParaRPr lang="en-US" sz="160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78,2</a:t>
                      </a:r>
                      <a:endParaRPr lang="en-US" sz="160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78,6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78,7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155003">
                <a:tc>
                  <a:txBody>
                    <a:bodyPr/>
                    <a:lstStyle/>
                    <a:p>
                      <a:pPr algn="just"/>
                      <a:r>
                        <a:rPr lang="en-US" sz="1600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Totale</a:t>
                      </a:r>
                      <a:r>
                        <a:rPr lang="en-US" sz="160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(000 di </a:t>
                      </a: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addetti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2.516</a:t>
                      </a:r>
                      <a:endParaRPr lang="en-US" sz="1600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2.239</a:t>
                      </a:r>
                      <a:endParaRPr lang="en-GB" sz="1600" i="0" kern="1200" dirty="0" err="1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160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2.065</a:t>
                      </a:r>
                      <a:endParaRPr lang="en-GB" sz="1600" i="0" kern="1200" dirty="0" err="1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6" name="Segnaposto testo 5"/>
          <p:cNvSpPr>
            <a:spLocks noGrp="1"/>
          </p:cNvSpPr>
          <p:nvPr>
            <p:ph type="body" sz="quarter" idx="11"/>
          </p:nvPr>
        </p:nvSpPr>
        <p:spPr>
          <a:xfrm>
            <a:off x="464480" y="542241"/>
            <a:ext cx="8307692" cy="288000"/>
          </a:xfrm>
        </p:spPr>
        <p:txBody>
          <a:bodyPr>
            <a:normAutofit fontScale="55000" lnSpcReduction="20000"/>
          </a:bodyPr>
          <a:lstStyle/>
          <a:p>
            <a:r>
              <a:rPr lang="it-IT" sz="1700" dirty="0" smtClean="0">
                <a:solidFill>
                  <a:srgbClr val="FF0000"/>
                </a:solidFill>
              </a:rPr>
              <a:t>Su dati Istat e Mediobanca</a:t>
            </a:r>
            <a:r>
              <a:rPr lang="it-IT" dirty="0"/>
              <a:t>	</a:t>
            </a:r>
            <a:endParaRPr lang="en-US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0" y="6488668"/>
            <a:ext cx="5436096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qualche risultato Rapporto Incontri </a:t>
            </a:r>
            <a:r>
              <a:rPr lang="it-IT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Artimino</a:t>
            </a:r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2012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19100" y="214090"/>
            <a:ext cx="8402705" cy="61182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Effetti sugli addetti (</a:t>
            </a:r>
            <a:r>
              <a:rPr lang="it-IT" dirty="0" err="1" smtClean="0"/>
              <a:t>sett.spec.</a:t>
            </a:r>
            <a:r>
              <a:rPr lang="it-IT" dirty="0" smtClean="0"/>
              <a:t>) in  base alla densità di medie imprese  nelle aree</a:t>
            </a:r>
            <a:endParaRPr lang="it-IT" dirty="0"/>
          </a:p>
        </p:txBody>
      </p:sp>
      <p:graphicFrame>
        <p:nvGraphicFramePr>
          <p:cNvPr id="8" name="Table Placeholder 7"/>
          <p:cNvGraphicFramePr>
            <a:graphicFrameLocks noGrp="1"/>
          </p:cNvGraphicFramePr>
          <p:nvPr>
            <p:ph type="tbl" sz="quarter" idx="10"/>
          </p:nvPr>
        </p:nvGraphicFramePr>
        <p:xfrm>
          <a:off x="593616" y="1448241"/>
          <a:ext cx="7928684" cy="4368853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554085"/>
                <a:gridCol w="1198024"/>
                <a:gridCol w="1061884"/>
                <a:gridCol w="1134491"/>
                <a:gridCol w="980200"/>
              </a:tblGrid>
              <a:tr h="6564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Tipologie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su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variazioni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2001-07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84450" marR="8445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Alta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densità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dipendenti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MI &gt; 15% del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totale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addetti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84450" marR="8445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91488" marR="91488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Bassa densità</a:t>
                      </a:r>
                      <a:endParaRPr lang="en-GB" sz="1400" dirty="0"/>
                    </a:p>
                  </a:txBody>
                  <a:tcPr marL="84450" marR="8445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91488" marR="91488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899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 marL="84450" marR="84450"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accent1"/>
                          </a:solidFill>
                        </a:rPr>
                        <a:t>Variaz</a:t>
                      </a:r>
                      <a:r>
                        <a:rPr lang="en-US" sz="1400" b="0" dirty="0" smtClean="0">
                          <a:solidFill>
                            <a:schemeClr val="accent1"/>
                          </a:solidFill>
                        </a:rPr>
                        <a:t>. % 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accent1"/>
                          </a:solidFill>
                        </a:rPr>
                        <a:t>01-09</a:t>
                      </a:r>
                      <a:endParaRPr lang="en-US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 marL="84450" marR="84450"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Peso nel 2001</a:t>
                      </a:r>
                      <a:endParaRPr lang="en-GB" sz="14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accent1"/>
                          </a:solidFill>
                        </a:rPr>
                        <a:t>Variaz</a:t>
                      </a:r>
                      <a:r>
                        <a:rPr lang="en-US" sz="1400" b="0" dirty="0" smtClean="0">
                          <a:solidFill>
                            <a:schemeClr val="accent1"/>
                          </a:solidFill>
                        </a:rPr>
                        <a:t>. % 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accent1"/>
                          </a:solidFill>
                        </a:rPr>
                        <a:t>01-09</a:t>
                      </a:r>
                      <a:endParaRPr lang="en-US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 marL="84450" marR="84450"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Peso 2001</a:t>
                      </a:r>
                      <a:endParaRPr lang="en-GB" sz="14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lnT w="25400" cmpd="sng">
                      <a:noFill/>
                    </a:lnT>
                  </a:tcPr>
                </a:tc>
              </a:tr>
              <a:tr h="526937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Consolidamento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medie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imprese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-14,6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82,2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-20,5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74,0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5269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Ristrutturazione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del DI</a:t>
                      </a: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-16,9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15,2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-20,0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18,3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526937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Crisi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complessiva</a:t>
                      </a:r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del DI 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-41,2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2,6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-24,4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5269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accent1"/>
                          </a:solidFill>
                        </a:rPr>
                        <a:t>Sviluppo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</a:rPr>
                        <a:t>complessivo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 del DI</a:t>
                      </a:r>
                      <a:endParaRPr lang="en-US" sz="1600" kern="120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6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-14,0</a:t>
                      </a:r>
                      <a:endParaRPr lang="en-GB" sz="160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4,1</a:t>
                      </a:r>
                      <a:endParaRPr lang="en-GB" sz="16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368758">
                <a:tc>
                  <a:txBody>
                    <a:bodyPr/>
                    <a:lstStyle/>
                    <a:p>
                      <a:pPr algn="just"/>
                      <a:r>
                        <a:rPr lang="en-US" sz="1600" b="1" i="0" kern="120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Totale</a:t>
                      </a:r>
                      <a:endParaRPr lang="en-US" sz="16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i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-15,6</a:t>
                      </a:r>
                      <a:endParaRPr lang="en-US" sz="16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en-GB" sz="1600" b="1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i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-20,3</a:t>
                      </a:r>
                      <a:endParaRPr lang="en-GB" sz="1600" b="1" i="0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i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en-GB" sz="1600" b="1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222170">
                <a:tc>
                  <a:txBody>
                    <a:bodyPr/>
                    <a:lstStyle/>
                    <a:p>
                      <a:pPr algn="r"/>
                      <a:endParaRPr lang="en-US" sz="80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i="1" kern="1200" dirty="0" err="1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/>
                </a:tc>
              </a:tr>
              <a:tr h="368758">
                <a:tc>
                  <a:txBody>
                    <a:bodyPr/>
                    <a:lstStyle/>
                    <a:p>
                      <a:pPr algn="just"/>
                      <a:r>
                        <a:rPr lang="en-US" sz="16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Dipendenti</a:t>
                      </a:r>
                      <a:r>
                        <a:rPr lang="en-US" sz="16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medie</a:t>
                      </a:r>
                      <a:r>
                        <a:rPr lang="en-US" sz="16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imprese</a:t>
                      </a:r>
                      <a:endParaRPr lang="en-US" sz="160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-10,0</a:t>
                      </a:r>
                      <a:endParaRPr lang="en-US" sz="160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600" b="1" i="1" kern="1200" dirty="0" err="1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-11,4</a:t>
                      </a:r>
                      <a:endParaRPr lang="en-GB" sz="1600" b="1" i="0" kern="1200" dirty="0" err="1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600" b="1" i="1" kern="1200" dirty="0" err="1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50" marR="84450" anchor="ctr"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6" name="Segnaposto testo 5"/>
          <p:cNvSpPr>
            <a:spLocks noGrp="1"/>
          </p:cNvSpPr>
          <p:nvPr>
            <p:ph type="body" sz="quarter" idx="11"/>
          </p:nvPr>
        </p:nvSpPr>
        <p:spPr>
          <a:xfrm>
            <a:off x="455404" y="591403"/>
            <a:ext cx="8307692" cy="2880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Su dati Istat e Mediobanca</a:t>
            </a:r>
            <a:r>
              <a:rPr lang="it-IT" dirty="0"/>
              <a:t>	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0" y="6488668"/>
            <a:ext cx="5436096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qualche risultato Rapporto Incontri </a:t>
            </a:r>
            <a:r>
              <a:rPr lang="it-IT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Artimino</a:t>
            </a:r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2012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Esportazioni dal 2001 al 2011. Milioni di euro</a:t>
            </a:r>
            <a:endParaRPr lang="en-GB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it-IT" sz="1400" dirty="0" smtClean="0"/>
              <a:t>Settori di specializzazione di Poli HT non distretti</a:t>
            </a:r>
            <a:endParaRPr lang="en-GB" sz="14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1400" dirty="0" smtClean="0"/>
              <a:t>Settori di specializzazione di Distretti</a:t>
            </a:r>
            <a:endParaRPr lang="en-GB" sz="1400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5"/>
          </p:nvPr>
        </p:nvGraphicFramePr>
        <p:xfrm>
          <a:off x="419100" y="1454151"/>
          <a:ext cx="3987312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7"/>
          <p:cNvGraphicFramePr>
            <a:graphicFrameLocks noGrp="1"/>
          </p:cNvGraphicFramePr>
          <p:nvPr>
            <p:ph idx="19"/>
          </p:nvPr>
        </p:nvGraphicFramePr>
        <p:xfrm>
          <a:off x="4739054" y="1454151"/>
          <a:ext cx="3987312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egnaposto testo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su dati Istat ; tipologie su variazioni 2001-07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0" y="6488668"/>
            <a:ext cx="5436096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qualche risultato Rapporto Incontri </a:t>
            </a:r>
            <a:r>
              <a:rPr lang="it-IT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Artimino</a:t>
            </a:r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2012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5D4596F-5A7F-4D29-AC2E-77B189875A79}" type="slidenum">
              <a:rPr lang="it-IT"/>
              <a:pPr>
                <a:defRPr/>
              </a:pPr>
              <a:t>9</a:t>
            </a:fld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42910" y="428604"/>
            <a:ext cx="8001056" cy="473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Crisi e cambiamenti collegati al ruolo specifico di driver strutturali [1/2]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Conta il (presunto) livello tecnologico del settore o contano alcuni settori (meccanica strumentale), e perché 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Conta la presenza di media impresa nei distretti o in area circostanti, o conta la presenza di un certo tipo di media imprese (distinzioni per tipo di radicamento, relazioni settoriali, dimensioni, ecc.)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100"/>
              </a:spcAft>
              <a:buFont typeface="Arial" pitchFamily="34" charset="0"/>
              <a:buChar char="•"/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L’inserimento in filiere internazionali: effetti di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up-grading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o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down-grading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nel settore di specializzazione o in altri settori locali?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Varietà di competenze (problema definizione settore):</a:t>
            </a:r>
          </a:p>
          <a:p>
            <a:pPr marL="342900" indent="-342900">
              <a:lnSpc>
                <a:spcPct val="90000"/>
              </a:lnSpc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	- significato della maggiore ampiezza di specializzazioni manifatturiere correlate nei distretti del Nord;</a:t>
            </a:r>
          </a:p>
          <a:p>
            <a:pPr marL="342900" indent="-342900">
              <a:lnSpc>
                <a:spcPct val="90000"/>
              </a:lnSpc>
              <a:spcAft>
                <a:spcPts val="100"/>
              </a:spcAft>
              <a:defRPr/>
            </a:pP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	- approfondimento su densità di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Knowledge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Intensive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Services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</a:rPr>
              <a:t>KIS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): domanda da PMI/GI, presenza di Università, riqualificazione di servizi pubblici locali (stimolo offerta, nuove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</a:rPr>
              <a:t>Specializz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</a:rPr>
              <a:t>. Industriali)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6488668"/>
            <a:ext cx="284380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interrogativi aperti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1325</Words>
  <Application>Microsoft Office PowerPoint</Application>
  <PresentationFormat>Presentazione su schermo (4:3)</PresentationFormat>
  <Paragraphs>204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“I nuovi distretti industriali” </vt:lpstr>
      <vt:lpstr>Diapositiva 2</vt:lpstr>
      <vt:lpstr>Diapositiva 3</vt:lpstr>
      <vt:lpstr>Diapositiva 4</vt:lpstr>
      <vt:lpstr>Diapositiva 5</vt:lpstr>
      <vt:lpstr>Le tipologie del cambiamento: effetti sugli addetti dei settori di specializzazione </vt:lpstr>
      <vt:lpstr>Effetti sugli addetti (sett.spec.) in  base alla densità di medie imprese  nelle aree</vt:lpstr>
      <vt:lpstr>Esportazioni dal 2001 al 2011. Milioni di euro</vt:lpstr>
      <vt:lpstr>Diapositiva 9</vt:lpstr>
      <vt:lpstr>Diapositiva 10</vt:lpstr>
      <vt:lpstr>Diapositiva 11</vt:lpstr>
      <vt:lpstr>Diapositiva 12</vt:lpstr>
      <vt:lpstr>Formule di uscita 2: strategie collettive e pubbliche  - Investimenti in piattaforme di nuovi o rinnovati beni pubblici specifici - Prospettive per nuovo lavoro nell’industria e ruolo di agenzie intermedie -  Collegamento con politiche pubbliche sopra-ordinate e con b. pubblici globali</vt:lpstr>
      <vt:lpstr>Diapositiva 14</vt:lpstr>
      <vt:lpstr>Diapositiva 15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Andrea B</cp:lastModifiedBy>
  <cp:revision>180</cp:revision>
  <dcterms:created xsi:type="dcterms:W3CDTF">2012-10-06T09:48:53Z</dcterms:created>
  <dcterms:modified xsi:type="dcterms:W3CDTF">2013-10-07T06:19:09Z</dcterms:modified>
</cp:coreProperties>
</file>